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78" r:id="rId3"/>
    <p:sldId id="288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5" r:id="rId12"/>
    <p:sldId id="276" r:id="rId13"/>
    <p:sldId id="274" r:id="rId14"/>
  </p:sldIdLst>
  <p:sldSz cx="9144000" cy="6858000" type="screen4x3"/>
  <p:notesSz cx="6858000" cy="9144000"/>
  <p:embeddedFontLst>
    <p:embeddedFont>
      <p:font typeface="Meiryo" panose="020B0604020202020204" charset="-128"/>
      <p:regular r:id="rId16"/>
      <p:bold r:id="rId17"/>
      <p:italic r:id="rId18"/>
      <p:boldItalic r:id="rId19"/>
    </p:embeddedFont>
    <p:embeddedFont>
      <p:font typeface="Maiandra GD" panose="020E0502030308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经典繁仿圆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Nyala" panose="020B0604020202020204" charset="0"/>
      <p:regular r:id="rId28"/>
    </p:embeddedFont>
    <p:embeddedFont>
      <p:font typeface="Lucida Sans" panose="020B0602030504020204" pitchFamily="34" charset="0"/>
      <p:regular r:id="rId29"/>
      <p:bold r:id="rId30"/>
      <p:italic r:id="rId31"/>
      <p:boldItalic r:id="rId32"/>
    </p:embeddedFont>
    <p:embeddedFont>
      <p:font typeface="Malgun Gothic" panose="020B0503020000020004" pitchFamily="34" charset="-127"/>
      <p:regular r:id="rId33"/>
      <p:bold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C0"/>
    <a:srgbClr val="FBC09E"/>
    <a:srgbClr val="3A1C0A"/>
    <a:srgbClr val="94BD1C"/>
    <a:srgbClr val="FFD757"/>
    <a:srgbClr val="CA1E27"/>
    <a:srgbClr val="1D0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68BB-DB03-4EB6-984F-10B0DFCF6005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2035-525F-447F-98E3-1A959C554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7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93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02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78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3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6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7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3A41-A289-4219-94C8-9006CF3BA524}" type="datetimeFigureOut">
              <a:rPr lang="zh-CN" altLang="en-US" smtClean="0"/>
              <a:t>2016/9/28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4620-91D6-42FA-8041-2250C343E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75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 rot="16200000">
            <a:off x="1207150" y="-1119476"/>
            <a:ext cx="6858001" cy="9153053"/>
            <a:chOff x="-9053" y="314254"/>
            <a:chExt cx="9153053" cy="6418577"/>
          </a:xfrm>
          <a:solidFill>
            <a:schemeClr val="bg1">
              <a:alpha val="11000"/>
            </a:schemeClr>
          </a:solidFill>
        </p:grpSpPr>
        <p:sp>
          <p:nvSpPr>
            <p:cNvPr id="43" name="矩形 42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053" y="314254"/>
            <a:ext cx="9153053" cy="6418577"/>
            <a:chOff x="-9053" y="314254"/>
            <a:chExt cx="9153053" cy="6418577"/>
          </a:xfrm>
          <a:solidFill>
            <a:schemeClr val="bg1">
              <a:alpha val="20000"/>
            </a:schemeClr>
          </a:solidFill>
        </p:grpSpPr>
        <p:sp>
          <p:nvSpPr>
            <p:cNvPr id="29" name="矩形 28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5" name="椭圆 4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874" y="2228430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78064">
            <a:off x="2982362" y="2825405"/>
            <a:ext cx="760451" cy="11737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71" y="1695148"/>
            <a:ext cx="1142103" cy="114210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43" y="2136618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59" y="2740399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28683">
            <a:off x="3691161" y="1482262"/>
            <a:ext cx="859237" cy="13262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75156">
            <a:off x="5355816" y="3605421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0051">
            <a:off x="3066989" y="3707360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12820">
            <a:off x="3496255" y="4177434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2363">
            <a:off x="5799283" y="277147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63554">
            <a:off x="3479321" y="193039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31" y="2403495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1880">
            <a:off x="3140456" y="3549554"/>
            <a:ext cx="304578" cy="3712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52386">
            <a:off x="5669534" y="4071158"/>
            <a:ext cx="315440" cy="38444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634" y="4618864"/>
            <a:ext cx="544417" cy="5444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4861014" y="4707179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5467940" y="4436364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12918">
            <a:off x="5673458" y="4316710"/>
            <a:ext cx="414269" cy="4644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组合 56"/>
          <p:cNvGrpSpPr/>
          <p:nvPr/>
        </p:nvGrpSpPr>
        <p:grpSpPr>
          <a:xfrm>
            <a:off x="3650075" y="2344401"/>
            <a:ext cx="1943501" cy="2435382"/>
            <a:chOff x="3610052" y="2183580"/>
            <a:chExt cx="1943501" cy="2435382"/>
          </a:xfrm>
        </p:grpSpPr>
        <p:sp>
          <p:nvSpPr>
            <p:cNvPr id="58" name="矩形 57"/>
            <p:cNvSpPr/>
            <p:nvPr/>
          </p:nvSpPr>
          <p:spPr>
            <a:xfrm>
              <a:off x="3612333" y="2183580"/>
              <a:ext cx="1901227" cy="2435382"/>
            </a:xfrm>
            <a:prstGeom prst="rect">
              <a:avLst/>
            </a:prstGeom>
            <a:solidFill>
              <a:srgbClr val="FCEFC0"/>
            </a:solidFill>
            <a:ln w="190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610052" y="3283480"/>
              <a:ext cx="19435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anose="02010609000101010101" pitchFamily="49" charset="-122"/>
                </a:rPr>
                <a:t>Idioms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anose="02010609000101010101" pitchFamily="49" charset="-122"/>
                </a:rPr>
                <a:t> Presentation</a:t>
              </a:r>
            </a:p>
          </p:txBody>
        </p:sp>
      </p:grpSp>
      <p:pic>
        <p:nvPicPr>
          <p:cNvPr id="140" name="图片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20272">
            <a:off x="3747308" y="4332433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94749">
            <a:off x="3368881" y="4098578"/>
            <a:ext cx="353014" cy="3958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054" y="4656053"/>
            <a:ext cx="443795" cy="44379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" name="椭圆 101"/>
          <p:cNvSpPr/>
          <p:nvPr/>
        </p:nvSpPr>
        <p:spPr>
          <a:xfrm>
            <a:off x="3989052" y="2779494"/>
            <a:ext cx="568160" cy="56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4555683" y="2668018"/>
            <a:ext cx="757969" cy="757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 rot="403273">
            <a:off x="5237986" y="890603"/>
            <a:ext cx="1610937" cy="1673844"/>
            <a:chOff x="5935659" y="209609"/>
            <a:chExt cx="1903605" cy="1977940"/>
          </a:xfrm>
          <a:solidFill>
            <a:srgbClr val="94BD1C">
              <a:alpha val="60000"/>
            </a:srgbClr>
          </a:solidFill>
          <a:effectLst>
            <a:outerShdw blurRad="50800" dist="38100" dir="8100000" algn="tr" rotWithShape="0">
              <a:prstClr val="black">
                <a:alpha val="21000"/>
              </a:prstClr>
            </a:outerShdw>
          </a:effectLst>
        </p:grpSpPr>
        <p:sp>
          <p:nvSpPr>
            <p:cNvPr id="103" name="椭圆 102"/>
            <p:cNvSpPr/>
            <p:nvPr/>
          </p:nvSpPr>
          <p:spPr>
            <a:xfrm rot="1120763">
              <a:off x="5935659" y="209609"/>
              <a:ext cx="1903605" cy="19036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等腰三角形 103"/>
            <p:cNvSpPr/>
            <p:nvPr/>
          </p:nvSpPr>
          <p:spPr>
            <a:xfrm rot="12127556">
              <a:off x="6237580" y="1606261"/>
              <a:ext cx="400934" cy="581288"/>
            </a:xfrm>
            <a:prstGeom prst="triangle">
              <a:avLst>
                <a:gd name="adj" fmla="val 77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8" name="椭圆 147"/>
          <p:cNvSpPr/>
          <p:nvPr/>
        </p:nvSpPr>
        <p:spPr>
          <a:xfrm>
            <a:off x="4368073" y="3009486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4586210" y="3011767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 rot="1210821">
            <a:off x="5276253" y="1482635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Michael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113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-9054" y="6604000"/>
            <a:ext cx="9153053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-9054" y="-26741"/>
            <a:ext cx="9153053" cy="190005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 rot="17342745">
            <a:off x="2378723" y="848617"/>
            <a:ext cx="1610937" cy="1673844"/>
            <a:chOff x="5935659" y="209609"/>
            <a:chExt cx="1903605" cy="1977940"/>
          </a:xfrm>
          <a:solidFill>
            <a:srgbClr val="00B0F0">
              <a:alpha val="60000"/>
            </a:srgbClr>
          </a:solidFill>
          <a:effectLst>
            <a:outerShdw blurRad="50800" dist="38100" dir="8100000" algn="tr" rotWithShape="0">
              <a:prstClr val="black">
                <a:alpha val="21000"/>
              </a:prstClr>
            </a:outerShdw>
          </a:effectLst>
        </p:grpSpPr>
        <p:sp>
          <p:nvSpPr>
            <p:cNvPr id="80" name="椭圆 79"/>
            <p:cNvSpPr/>
            <p:nvPr/>
          </p:nvSpPr>
          <p:spPr>
            <a:xfrm rot="1120763">
              <a:off x="5935659" y="209609"/>
              <a:ext cx="1903605" cy="19036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2127556">
              <a:off x="6237580" y="1606261"/>
              <a:ext cx="400934" cy="581288"/>
            </a:xfrm>
            <a:prstGeom prst="triangle">
              <a:avLst>
                <a:gd name="adj" fmla="val 77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 rot="11617363">
            <a:off x="2346356" y="4398585"/>
            <a:ext cx="1610937" cy="1673845"/>
            <a:chOff x="5935658" y="209608"/>
            <a:chExt cx="1903605" cy="1977941"/>
          </a:xfrm>
          <a:solidFill>
            <a:srgbClr val="7030A0">
              <a:alpha val="60000"/>
            </a:srgbClr>
          </a:solidFill>
          <a:effectLst>
            <a:outerShdw blurRad="50800" dist="38100" dir="8100000" algn="tr" rotWithShape="0">
              <a:prstClr val="black">
                <a:alpha val="21000"/>
              </a:prstClr>
            </a:outerShdw>
          </a:effectLst>
        </p:grpSpPr>
        <p:sp>
          <p:nvSpPr>
            <p:cNvPr id="83" name="椭圆 82"/>
            <p:cNvSpPr/>
            <p:nvPr/>
          </p:nvSpPr>
          <p:spPr>
            <a:xfrm rot="1120763">
              <a:off x="5935658" y="209608"/>
              <a:ext cx="1903605" cy="190360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 rot="12127556">
              <a:off x="6237580" y="1606261"/>
              <a:ext cx="400934" cy="581288"/>
            </a:xfrm>
            <a:prstGeom prst="triangle">
              <a:avLst>
                <a:gd name="adj" fmla="val 77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 rot="6043734">
            <a:off x="5260179" y="4429833"/>
            <a:ext cx="1610937" cy="1673844"/>
            <a:chOff x="5935659" y="209609"/>
            <a:chExt cx="1903605" cy="1977940"/>
          </a:xfrm>
          <a:solidFill>
            <a:srgbClr val="C00000">
              <a:alpha val="40000"/>
            </a:srgbClr>
          </a:solidFill>
          <a:effectLst>
            <a:outerShdw blurRad="50800" dist="38100" dir="8100000" algn="tr" rotWithShape="0">
              <a:prstClr val="black">
                <a:alpha val="21000"/>
              </a:prstClr>
            </a:outerShdw>
          </a:effectLst>
        </p:grpSpPr>
        <p:sp>
          <p:nvSpPr>
            <p:cNvPr id="86" name="椭圆 85"/>
            <p:cNvSpPr/>
            <p:nvPr/>
          </p:nvSpPr>
          <p:spPr>
            <a:xfrm rot="1120763">
              <a:off x="5935659" y="209609"/>
              <a:ext cx="1903605" cy="19036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2127556">
              <a:off x="6237580" y="1606261"/>
              <a:ext cx="400934" cy="581288"/>
            </a:xfrm>
            <a:prstGeom prst="triangle">
              <a:avLst>
                <a:gd name="adj" fmla="val 77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87"/>
          <p:cNvSpPr/>
          <p:nvPr/>
        </p:nvSpPr>
        <p:spPr>
          <a:xfrm rot="19076426">
            <a:off x="2403222" y="1434000"/>
            <a:ext cx="1521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Yesenia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 rot="2591718">
            <a:off x="2339000" y="5000830"/>
            <a:ext cx="1654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Roberto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 rot="19059523">
            <a:off x="5433094" y="4991876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Jarvis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0017" y="6012062"/>
            <a:ext cx="33433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Professor: E.L.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Foisia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2677" y="5286564"/>
            <a:ext cx="657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ESL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108533" y="2085466"/>
            <a:ext cx="79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Level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230346" y="2163419"/>
            <a:ext cx="7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Fall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317288" y="5285644"/>
            <a:ext cx="79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</a:rPr>
              <a:t>2016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8/9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71147"/>
            <a:ext cx="3457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Lucida Sans" panose="020B0602040502020204" pitchFamily="34" charset="0"/>
                <a:ea typeface="微软雅黑" panose="020B0503020204020204" pitchFamily="34" charset="-122"/>
                <a:cs typeface="Lucida Sans" panose="020B0602040502020204" pitchFamily="34" charset="0"/>
              </a:rPr>
              <a:t>Got one’s back</a:t>
            </a:r>
            <a:endParaRPr lang="zh-CN" altLang="en-US" sz="2400" b="1" dirty="0">
              <a:solidFill>
                <a:schemeClr val="bg1"/>
              </a:solidFill>
              <a:latin typeface="Lucida Sans" panose="020B0602040502020204" pitchFamily="34" charset="0"/>
              <a:ea typeface="微软雅黑" panose="020B0503020204020204" pitchFamily="34" charset="-122"/>
              <a:cs typeface="Lucida Sans" panose="020B06020405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47296" y="5154017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give support to someone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" y="1975988"/>
            <a:ext cx="3408861" cy="3408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96" y="1887962"/>
            <a:ext cx="4001135" cy="30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6596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9/9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71147"/>
            <a:ext cx="3457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 around to something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27693" y="4511658"/>
            <a:ext cx="4253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be able to deal with something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6148" name="Picture 4" descr="“get around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6" y="2513926"/>
            <a:ext cx="36290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63" y="2105250"/>
            <a:ext cx="3904811" cy="1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53053" cy="685800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5" name="矩形 14"/>
          <p:cNvSpPr/>
          <p:nvPr/>
        </p:nvSpPr>
        <p:spPr>
          <a:xfrm>
            <a:off x="1402080" y="1273979"/>
            <a:ext cx="757725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Hi guys, let's just </a:t>
            </a:r>
            <a:r>
              <a:rPr lang="en-US" altLang="zh-CN" sz="2000" u="sng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shoot the breeze.</a:t>
            </a:r>
            <a:endParaRPr lang="en-US" altLang="zh-CN" sz="2000" dirty="0" smtClean="0">
              <a:solidFill>
                <a:srgbClr val="94BD1C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About </a:t>
            </a:r>
            <a:r>
              <a:rPr lang="en-US" altLang="zh-CN" sz="2000" dirty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what? I hope that's </a:t>
            </a:r>
            <a:r>
              <a:rPr lang="en-US" altLang="zh-CN" sz="2000" u="sng" dirty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one for the </a:t>
            </a:r>
            <a:r>
              <a:rPr lang="en-US" altLang="zh-CN" sz="2000" u="sng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books.</a:t>
            </a:r>
            <a:endParaRPr lang="en-US" altLang="zh-CN" sz="2000" dirty="0" smtClean="0">
              <a:solidFill>
                <a:srgbClr val="FFC00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It's </a:t>
            </a:r>
            <a:r>
              <a:rPr lang="en-US" altLang="zh-CN" sz="2000" u="sng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straight from the horse's mouth</a:t>
            </a:r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; We are going to have Idioms Presentation!</a:t>
            </a:r>
          </a:p>
          <a:p>
            <a:r>
              <a:rPr lang="en-US" altLang="zh-CN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Oh</a:t>
            </a:r>
            <a:r>
              <a:rPr lang="en-US" altLang="zh-CN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, really?  I heard that it's no as </a:t>
            </a:r>
            <a:r>
              <a:rPr lang="en-US" altLang="zh-CN" sz="2000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easy as </a:t>
            </a:r>
            <a:r>
              <a:rPr lang="en-US" altLang="zh-CN" sz="20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pie</a:t>
            </a:r>
            <a:r>
              <a:rPr lang="en-US" altLang="zh-CN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.</a:t>
            </a:r>
          </a:p>
          <a:p>
            <a:endParaRPr lang="en-US" altLang="zh-CN" sz="2000" dirty="0" smtClean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I also heard</a:t>
            </a:r>
            <a:r>
              <a:rPr lang="en-US" altLang="zh-CN" sz="2000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this presentation is worth </a:t>
            </a:r>
            <a:r>
              <a:rPr lang="en-US" altLang="zh-CN" sz="2000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10 points for each </a:t>
            </a:r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student. </a:t>
            </a:r>
            <a:r>
              <a:rPr lang="en-US" altLang="zh-CN" sz="2000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Let's </a:t>
            </a:r>
            <a:r>
              <a:rPr lang="en-US" altLang="zh-CN" sz="2000" u="sng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talk turkey</a:t>
            </a:r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.</a:t>
            </a:r>
            <a:endParaRPr lang="en-US" altLang="zh-CN" sz="2000" dirty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Oh</a:t>
            </a:r>
            <a:r>
              <a:rPr lang="en-US" altLang="zh-CN" sz="2000" dirty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, I don't like </a:t>
            </a:r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presentations, it’s make me nervous to talk in front of the class. </a:t>
            </a:r>
            <a:r>
              <a:rPr lang="en-US" altLang="zh-CN" sz="2000" dirty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This news leaves a </a:t>
            </a:r>
            <a:r>
              <a:rPr lang="en-US" altLang="zh-CN" sz="2000" u="sng" dirty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bad taste in my mouth</a:t>
            </a:r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.</a:t>
            </a:r>
            <a:endParaRPr lang="en-US" altLang="zh-CN" sz="2000" dirty="0">
              <a:solidFill>
                <a:srgbClr val="FFC00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Cheer </a:t>
            </a:r>
            <a:r>
              <a:rPr lang="en-US" altLang="zh-CN" sz="2000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up guys! We are the team, and we can </a:t>
            </a:r>
            <a:r>
              <a:rPr lang="en-US" altLang="zh-CN" sz="2000" u="sng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hold a candle</a:t>
            </a:r>
            <a:r>
              <a:rPr lang="en-US" altLang="zh-CN" sz="2000" dirty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 to each </a:t>
            </a:r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other.</a:t>
            </a:r>
            <a:endParaRPr lang="en-US" altLang="zh-CN" sz="2000" dirty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Yeah</a:t>
            </a:r>
            <a:r>
              <a:rPr lang="en-US" altLang="zh-CN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, don't </a:t>
            </a:r>
            <a:r>
              <a:rPr lang="en-US" altLang="zh-CN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worry</a:t>
            </a:r>
            <a:r>
              <a:rPr lang="en-US" altLang="zh-CN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Michael, We </a:t>
            </a:r>
            <a:r>
              <a:rPr lang="en-US" altLang="zh-CN" sz="2000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got your </a:t>
            </a:r>
            <a:r>
              <a:rPr lang="en-US" altLang="zh-CN" sz="20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back.</a:t>
            </a:r>
            <a:endParaRPr lang="en-US" altLang="zh-CN" sz="2000" u="sng" dirty="0">
              <a:solidFill>
                <a:schemeClr val="accent5">
                  <a:lumMod val="40000"/>
                  <a:lumOff val="60000"/>
                </a:schemeClr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Me </a:t>
            </a:r>
            <a:r>
              <a:rPr lang="en-US" altLang="zh-CN" sz="2000" dirty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too, </a:t>
            </a:r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Michael. The </a:t>
            </a:r>
            <a:r>
              <a:rPr lang="en-US" altLang="zh-CN" sz="2000" dirty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Idiom </a:t>
            </a:r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Presentation </a:t>
            </a:r>
            <a:r>
              <a:rPr lang="en-US" altLang="zh-CN" sz="2000" dirty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needs teamwork. I believe </a:t>
            </a:r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in you,  and you will </a:t>
            </a:r>
            <a:r>
              <a:rPr lang="en-US" altLang="zh-CN" sz="2000" dirty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be able to </a:t>
            </a:r>
            <a:r>
              <a:rPr lang="en-US" altLang="zh-CN" sz="2000" u="sng" dirty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get around to it</a:t>
            </a:r>
            <a:r>
              <a:rPr lang="en-US" altLang="zh-CN" sz="2000" dirty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 soon</a:t>
            </a:r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I </a:t>
            </a:r>
            <a:r>
              <a:rPr lang="en-US" altLang="zh-CN" sz="2000" dirty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feel better now. Thank you all.</a:t>
            </a:r>
          </a:p>
          <a:p>
            <a:endParaRPr lang="zh-CN" altLang="en-US" b="1" dirty="0">
              <a:solidFill>
                <a:srgbClr val="94BD1C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1912" y="375380"/>
            <a:ext cx="330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Maiandra GD" panose="020E0502030308020204" pitchFamily="34" charset="0"/>
                <a:ea typeface="微软雅黑" panose="020B0503020204020204" pitchFamily="34" charset="-122"/>
              </a:rPr>
              <a:t>Conversation</a:t>
            </a:r>
            <a:endParaRPr lang="zh-CN" altLang="en-US" sz="3600" b="1" dirty="0">
              <a:solidFill>
                <a:schemeClr val="bg1"/>
              </a:solidFill>
              <a:latin typeface="Maiandra GD" panose="020E0502030308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853" y="1267786"/>
            <a:ext cx="126972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Jarvis: </a:t>
            </a:r>
            <a:endParaRPr lang="en-US" altLang="zh-CN" sz="2000" dirty="0">
              <a:solidFill>
                <a:srgbClr val="94BD1C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Michael: </a:t>
            </a:r>
          </a:p>
          <a:p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Jarvis:</a:t>
            </a:r>
          </a:p>
          <a:p>
            <a:endParaRPr lang="en-US" altLang="zh-CN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Yesenia: </a:t>
            </a:r>
          </a:p>
          <a:p>
            <a:endParaRPr lang="en-US" altLang="zh-CN" sz="2000" dirty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Roberto:</a:t>
            </a:r>
            <a:endParaRPr lang="en-US" altLang="zh-CN" sz="2000" dirty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rgbClr val="FFC00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Michael:</a:t>
            </a:r>
          </a:p>
          <a:p>
            <a:endParaRPr lang="en-US" altLang="zh-CN" sz="2000" dirty="0" smtClean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Roberto:</a:t>
            </a:r>
            <a:endParaRPr lang="en-US" altLang="zh-CN" sz="2000" dirty="0">
              <a:solidFill>
                <a:srgbClr val="00B0F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Yesenia:</a:t>
            </a:r>
          </a:p>
          <a:p>
            <a:r>
              <a:rPr lang="en-US" altLang="zh-CN" sz="2000" dirty="0" smtClean="0">
                <a:solidFill>
                  <a:srgbClr val="94BD1C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Jarvis:</a:t>
            </a:r>
            <a:endParaRPr lang="en-US" altLang="zh-CN" sz="2000" dirty="0">
              <a:solidFill>
                <a:srgbClr val="94BD1C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rgbClr val="FFC000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FFC000"/>
                </a:solidFill>
                <a:latin typeface="Nyala" panose="02000504070300020003" pitchFamily="2" charset="0"/>
                <a:ea typeface="微软雅黑" panose="020B0503020204020204" pitchFamily="34" charset="-122"/>
              </a:rPr>
              <a:t>Michael:</a:t>
            </a:r>
            <a:endParaRPr lang="zh-CN" altLang="en-US" b="1" dirty="0">
              <a:solidFill>
                <a:srgbClr val="94BD1C"/>
              </a:solidFill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865" y="1"/>
            <a:ext cx="9221742" cy="6858001"/>
            <a:chOff x="-38865" y="1"/>
            <a:chExt cx="9221742" cy="6858001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1177345" y="-1147530"/>
              <a:ext cx="6858001" cy="9153063"/>
              <a:chOff x="-9053" y="314254"/>
              <a:chExt cx="9153053" cy="6418577"/>
            </a:xfrm>
            <a:solidFill>
              <a:schemeClr val="bg1">
                <a:alpha val="11000"/>
              </a:schemeClr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-38865" y="286204"/>
              <a:ext cx="9153053" cy="6418577"/>
              <a:chOff x="-9053" y="314254"/>
              <a:chExt cx="9153053" cy="6418577"/>
            </a:xfrm>
            <a:solidFill>
              <a:schemeClr val="bg1">
                <a:alpha val="20000"/>
              </a:schemeClr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0" y="83771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138967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1944167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493716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305234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3608040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416689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4731888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13723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875312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436901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9053" y="314254"/>
                <a:ext cx="9144000" cy="2959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973657" y="892076"/>
            <a:ext cx="5178581" cy="5178581"/>
            <a:chOff x="1910282" y="688185"/>
            <a:chExt cx="5359651" cy="5359651"/>
          </a:xfrm>
        </p:grpSpPr>
        <p:sp>
          <p:nvSpPr>
            <p:cNvPr id="31" name="椭圆 30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108435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Group 79"/>
          <p:cNvGrpSpPr>
            <a:grpSpLocks noChangeAspect="1"/>
          </p:cNvGrpSpPr>
          <p:nvPr/>
        </p:nvGrpSpPr>
        <p:grpSpPr bwMode="auto">
          <a:xfrm>
            <a:off x="722601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23960" y="2813044"/>
            <a:ext cx="4193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rgbClr val="3A1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b="1" dirty="0">
              <a:solidFill>
                <a:srgbClr val="3A1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24053" y="3925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srgbClr val="3A1C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57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About Idioms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389255"/>
            <a:ext cx="6448425" cy="2686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6" y="4041568"/>
            <a:ext cx="64484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1/9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8" y="2081289"/>
            <a:ext cx="3173004" cy="43296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862434" y="1312208"/>
            <a:ext cx="282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hoot the breeze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53" y="2081289"/>
            <a:ext cx="3754582" cy="2878272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5535219" y="5361072"/>
            <a:ext cx="325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chat informally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1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2/9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75135" y="1337992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4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ne for the books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62563" y="5606936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something entirely new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" y="2084308"/>
            <a:ext cx="3215061" cy="4102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86" y="1795532"/>
            <a:ext cx="3582821" cy="35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4772" y="142011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3/9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97274"/>
            <a:ext cx="3457231" cy="830997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</a:t>
            </a:r>
            <a:r>
              <a:rPr lang="en-US" altLang="zh-CN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traight from the horse’s mouth</a:t>
            </a:r>
            <a:endParaRPr lang="zh-CN" altLang="en-US" sz="2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46400" y="5387065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from a reliable source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2710622"/>
            <a:ext cx="3755000" cy="2151863"/>
          </a:xfrm>
          <a:prstGeom prst="rect">
            <a:avLst/>
          </a:prstGeom>
        </p:spPr>
      </p:pic>
      <p:pic>
        <p:nvPicPr>
          <p:cNvPr id="1026" name="Picture 2" descr="“reliable source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86" y="1528536"/>
            <a:ext cx="3615201" cy="36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4/9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97274"/>
            <a:ext cx="3457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asy as pie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73189" y="4524917"/>
            <a:ext cx="355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very simple</a:t>
            </a:r>
            <a:endParaRPr lang="zh-CN" altLang="en-US" sz="28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2050" name="Picture 2" descr="“as easy as pi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7" y="2101102"/>
            <a:ext cx="3686663" cy="36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49" y="2118520"/>
            <a:ext cx="3617694" cy="20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5/9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97274"/>
            <a:ext cx="3457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alk turkey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29942" y="4981087"/>
            <a:ext cx="293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talk </a:t>
            </a:r>
            <a:r>
              <a:rPr lang="en-US" altLang="zh-CN" sz="2400" b="1" dirty="0">
                <a:latin typeface="Nyala" panose="02000504070300020003" pitchFamily="2" charset="0"/>
                <a:ea typeface="微软雅黑" panose="020B0503020204020204" pitchFamily="34" charset="-122"/>
              </a:rPr>
              <a:t>s</a:t>
            </a:r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eriously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3074" name="Picture 2" descr="“talk turkey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" y="2118520"/>
            <a:ext cx="3814517" cy="30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“talk seriously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36" y="2118520"/>
            <a:ext cx="3649670" cy="24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6/9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71147"/>
            <a:ext cx="3457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bad taste in one’s  mouth</a:t>
            </a:r>
            <a:endParaRPr lang="zh-CN" alt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76810" y="4890679"/>
            <a:ext cx="3553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feel uncomfortable with the idea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4100" name="Picture 4" descr="“feel uncomfortabl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19" y="2396564"/>
            <a:ext cx="3757356" cy="21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“bad taste in the mouth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2396564"/>
            <a:ext cx="3659417" cy="31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13989" y="28800"/>
            <a:ext cx="457458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3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Idiom – 7/9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rot="1784752">
            <a:off x="3934775" y="3587939"/>
            <a:ext cx="952332" cy="557075"/>
          </a:xfrm>
          <a:custGeom>
            <a:avLst/>
            <a:gdLst>
              <a:gd name="T0" fmla="*/ 0 w 359"/>
              <a:gd name="T1" fmla="*/ 210 h 210"/>
              <a:gd name="T2" fmla="*/ 269 w 359"/>
              <a:gd name="T3" fmla="*/ 76 h 210"/>
              <a:gd name="T4" fmla="*/ 279 w 359"/>
              <a:gd name="T5" fmla="*/ 114 h 210"/>
              <a:gd name="T6" fmla="*/ 359 w 359"/>
              <a:gd name="T7" fmla="*/ 0 h 210"/>
              <a:gd name="T8" fmla="*/ 229 w 359"/>
              <a:gd name="T9" fmla="*/ 10 h 210"/>
              <a:gd name="T10" fmla="*/ 253 w 359"/>
              <a:gd name="T11" fmla="*/ 40 h 210"/>
              <a:gd name="T12" fmla="*/ 0 w 359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" h="210">
                <a:moveTo>
                  <a:pt x="0" y="210"/>
                </a:moveTo>
                <a:lnTo>
                  <a:pt x="269" y="76"/>
                </a:lnTo>
                <a:lnTo>
                  <a:pt x="279" y="114"/>
                </a:lnTo>
                <a:lnTo>
                  <a:pt x="359" y="0"/>
                </a:lnTo>
                <a:lnTo>
                  <a:pt x="229" y="10"/>
                </a:lnTo>
                <a:lnTo>
                  <a:pt x="253" y="40"/>
                </a:lnTo>
                <a:lnTo>
                  <a:pt x="0" y="210"/>
                </a:lnTo>
                <a:close/>
              </a:path>
            </a:pathLst>
          </a:custGeom>
          <a:solidFill>
            <a:srgbClr val="94BD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3904" y="1371147"/>
            <a:ext cx="3457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old a candle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38894" y="5154017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Nyala" panose="02000504070300020003" pitchFamily="2" charset="0"/>
                <a:ea typeface="微软雅黑" panose="020B0503020204020204" pitchFamily="34" charset="-122"/>
              </a:rPr>
              <a:t>It means as good as friend</a:t>
            </a:r>
            <a:endParaRPr lang="zh-CN" altLang="en-US" sz="2400" b="1" dirty="0">
              <a:latin typeface="Nyala" panose="02000504070300020003" pitchFamily="2" charset="0"/>
              <a:ea typeface="微软雅黑" panose="020B0503020204020204" pitchFamily="34" charset="-122"/>
            </a:endParaRPr>
          </a:p>
        </p:txBody>
      </p:sp>
      <p:pic>
        <p:nvPicPr>
          <p:cNvPr id="5122" name="Picture 2" descr="“hold a candle to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2" y="2656114"/>
            <a:ext cx="3922451" cy="22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“friend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96" y="2237046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312</Words>
  <Application>Microsoft Office PowerPoint</Application>
  <PresentationFormat>全屏显示(4:3)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Meiryo</vt:lpstr>
      <vt:lpstr>Maiandra GD</vt:lpstr>
      <vt:lpstr>Calibri</vt:lpstr>
      <vt:lpstr>经典繁仿圆</vt:lpstr>
      <vt:lpstr>微软雅黑</vt:lpstr>
      <vt:lpstr>Nyala</vt:lpstr>
      <vt:lpstr>Arial</vt:lpstr>
      <vt:lpstr>Lucida Sans</vt:lpstr>
      <vt:lpstr>Malgun Gothic</vt:lpstr>
      <vt:lpstr>宋体</vt:lpstr>
      <vt:lpstr>Calibri Light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ESL Level 6</dc:creator>
  <cp:lastModifiedBy>JarvisYao</cp:lastModifiedBy>
  <cp:revision>146</cp:revision>
  <dcterms:created xsi:type="dcterms:W3CDTF">2013-04-20T05:07:24Z</dcterms:created>
  <dcterms:modified xsi:type="dcterms:W3CDTF">2016-09-27T17:03:45Z</dcterms:modified>
</cp:coreProperties>
</file>